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30"/>
  </p:notesMasterIdLst>
  <p:sldIdLst>
    <p:sldId id="257" r:id="rId5"/>
    <p:sldId id="263" r:id="rId6"/>
    <p:sldId id="258" r:id="rId7"/>
    <p:sldId id="259" r:id="rId8"/>
    <p:sldId id="264" r:id="rId9"/>
    <p:sldId id="260" r:id="rId10"/>
    <p:sldId id="261" r:id="rId11"/>
    <p:sldId id="265" r:id="rId12"/>
    <p:sldId id="262" r:id="rId13"/>
    <p:sldId id="266" r:id="rId14"/>
    <p:sldId id="267" r:id="rId15"/>
    <p:sldId id="269" r:id="rId16"/>
    <p:sldId id="268" r:id="rId17"/>
    <p:sldId id="271" r:id="rId18"/>
    <p:sldId id="270" r:id="rId19"/>
    <p:sldId id="273" r:id="rId20"/>
    <p:sldId id="274" r:id="rId21"/>
    <p:sldId id="275" r:id="rId22"/>
    <p:sldId id="276" r:id="rId23"/>
    <p:sldId id="277" r:id="rId24"/>
    <p:sldId id="278" r:id="rId25"/>
    <p:sldId id="279" r:id="rId26"/>
    <p:sldId id="281" r:id="rId27"/>
    <p:sldId id="280"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5/17/2022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A750590-9F9A-443B-9295-A3931D8194B1}" type="datetime1">
              <a:rPr lang="en-US" smtClean="0"/>
              <a:t>5/17/2022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937607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5/17/2022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711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1DEE0-34E5-4E0F-BEC1-4B8835F82CD1}" type="datetime1">
              <a:rPr lang="en-US" smtClean="0"/>
              <a:t>5/17/2022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38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5/17/2022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45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8BFACF8-E63D-4673-A128-83547867BB7A}" type="datetime1">
              <a:rPr lang="en-US" smtClean="0"/>
              <a:t>5/17/2022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755366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5/17/2022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8257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5/17/2022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378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5/17/2022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917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5/17/2022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308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8BA5035-C284-496A-B076-BA73A8FA5D8B}" type="datetime1">
              <a:rPr lang="en-US" smtClean="0"/>
              <a:t>5/17/2022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573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40EB420-1875-490A-8C4B-7AAB939FBE08}" type="datetime1">
              <a:rPr lang="en-US" smtClean="0"/>
              <a:t>5/17/2022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343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9359126-4846-4E88-BDD9-5585CC877E47}" type="datetime1">
              <a:rPr lang="en-US" smtClean="0"/>
              <a:t>5/17/2022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810811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C99-3E3D-DDE6-ED3D-72A01B6C9522}"/>
              </a:ext>
            </a:extLst>
          </p:cNvPr>
          <p:cNvSpPr>
            <a:spLocks noGrp="1"/>
          </p:cNvSpPr>
          <p:nvPr>
            <p:ph type="ctrTitle"/>
          </p:nvPr>
        </p:nvSpPr>
        <p:spPr/>
        <p:txBody>
          <a:bodyPr/>
          <a:lstStyle/>
          <a:p>
            <a:r>
              <a:rPr lang="en-MY" b="1" dirty="0"/>
              <a:t>Unmanned ground vehicle</a:t>
            </a:r>
          </a:p>
        </p:txBody>
      </p:sp>
      <p:sp>
        <p:nvSpPr>
          <p:cNvPr id="3" name="Subtitle 2">
            <a:extLst>
              <a:ext uri="{FF2B5EF4-FFF2-40B4-BE49-F238E27FC236}">
                <a16:creationId xmlns:a16="http://schemas.microsoft.com/office/drawing/2014/main" id="{0E7B6B21-13F3-D2A0-D512-E71BD1D4775F}"/>
              </a:ext>
            </a:extLst>
          </p:cNvPr>
          <p:cNvSpPr>
            <a:spLocks noGrp="1"/>
          </p:cNvSpPr>
          <p:nvPr>
            <p:ph type="subTitle" idx="1"/>
          </p:nvPr>
        </p:nvSpPr>
        <p:spPr/>
        <p:txBody>
          <a:bodyPr>
            <a:normAutofit/>
          </a:bodyPr>
          <a:lstStyle/>
          <a:p>
            <a:r>
              <a:rPr lang="en-MY" sz="1800" dirty="0"/>
              <a:t>PREPARED BY: MUHAMMAD GHAZALI BIN RAMLY</a:t>
            </a:r>
          </a:p>
        </p:txBody>
      </p:sp>
    </p:spTree>
    <p:extLst>
      <p:ext uri="{BB962C8B-B14F-4D97-AF65-F5344CB8AC3E}">
        <p14:creationId xmlns:p14="http://schemas.microsoft.com/office/powerpoint/2010/main" val="165939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BB81F-507D-6A3F-971C-D75E0DF0FC8E}"/>
              </a:ext>
            </a:extLst>
          </p:cNvPr>
          <p:cNvSpPr>
            <a:spLocks noGrp="1"/>
          </p:cNvSpPr>
          <p:nvPr>
            <p:ph type="title"/>
          </p:nvPr>
        </p:nvSpPr>
        <p:spPr>
          <a:xfrm>
            <a:off x="5100824" y="685800"/>
            <a:ext cx="6176776" cy="1485900"/>
          </a:xfrm>
        </p:spPr>
        <p:txBody>
          <a:bodyPr>
            <a:normAutofit/>
          </a:bodyPr>
          <a:lstStyle/>
          <a:p>
            <a:r>
              <a:rPr lang="en-MY" b="1"/>
              <a:t>2. AGRICULTURE UGV</a:t>
            </a:r>
          </a:p>
        </p:txBody>
      </p:sp>
      <p:pic>
        <p:nvPicPr>
          <p:cNvPr id="4098" name="Picture 2" descr="Japanese fruit growers test XAG R150 field robot - Future Farming">
            <a:extLst>
              <a:ext uri="{FF2B5EF4-FFF2-40B4-BE49-F238E27FC236}">
                <a16:creationId xmlns:a16="http://schemas.microsoft.com/office/drawing/2014/main" id="{2CAF1C37-AAA7-002E-3BE6-30417E1388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71" r="30060" b="-1"/>
          <a:stretch/>
        </p:blipFill>
        <p:spPr bwMode="auto">
          <a:xfrm>
            <a:off x="-1" y="10"/>
            <a:ext cx="4373546"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B526075-4248-EC79-0BC7-CF16262864AA}"/>
              </a:ext>
            </a:extLst>
          </p:cNvPr>
          <p:cNvSpPr>
            <a:spLocks noGrp="1"/>
          </p:cNvSpPr>
          <p:nvPr>
            <p:ph idx="1"/>
          </p:nvPr>
        </p:nvSpPr>
        <p:spPr>
          <a:xfrm>
            <a:off x="4775199" y="1459345"/>
            <a:ext cx="7047345" cy="5190837"/>
          </a:xfrm>
        </p:spPr>
        <p:txBody>
          <a:bodyPr>
            <a:normAutofit/>
          </a:bodyPr>
          <a:lstStyle/>
          <a:p>
            <a:r>
              <a:rPr lang="en-US" sz="1600" dirty="0"/>
              <a:t>The commercial availability of GNSS has provided easy ways to configure autonomous vehicles or navigation systems to assist drivers in outdoor environments, especially in agriculture, where many highly accurate vehicle steering systems have become available. </a:t>
            </a:r>
          </a:p>
          <a:p>
            <a:r>
              <a:rPr lang="en-US" sz="1600" dirty="0"/>
              <a:t>These systems aid operators in the precise guidance of tractors using LIDAR (light/laser detection and ranging) or GNSS technology but do not endow a vehicle or tool with any level of autonomy. </a:t>
            </a:r>
          </a:p>
          <a:p>
            <a:r>
              <a:rPr lang="en-US" sz="1600" dirty="0"/>
              <a:t>Nevertheless, other critical technologies must also be incorporated to configure UGVs, such as the safety systems responsible for detecting obstacles in the robots’ path and safeguarding humans and animals in the robots’ surroundings as well as preventing collisions with obstacles or other robots.</a:t>
            </a:r>
          </a:p>
          <a:p>
            <a:r>
              <a:rPr lang="en-US" sz="1600" dirty="0"/>
              <a:t> Finally, robot communications with operators and external servers (cloud technologies) through wireless communications that include the use of cyber-physical systems (CPSs) and Internet of things (IoT) techniques will be essential to incorporate decision-making systems based on big data analysis. </a:t>
            </a:r>
          </a:p>
          <a:p>
            <a:r>
              <a:rPr lang="en-US" sz="1600" dirty="0"/>
              <a:t>Such integration will enable the expansion of decision processes into fields such as machine learning and artificial intelligence. </a:t>
            </a:r>
            <a:endParaRPr lang="en-MY" sz="1600" dirty="0"/>
          </a:p>
        </p:txBody>
      </p:sp>
    </p:spTree>
    <p:extLst>
      <p:ext uri="{BB962C8B-B14F-4D97-AF65-F5344CB8AC3E}">
        <p14:creationId xmlns:p14="http://schemas.microsoft.com/office/powerpoint/2010/main" val="380205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Warthog UGV takes out the trash in Autotrans project - Clearpath Robotics">
            <a:extLst>
              <a:ext uri="{FF2B5EF4-FFF2-40B4-BE49-F238E27FC236}">
                <a16:creationId xmlns:a16="http://schemas.microsoft.com/office/drawing/2014/main" id="{9F56CC2B-F5C5-2616-59A6-3227CFAC5B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779B12A1-1FE9-F03C-5492-569A20FEE10C}"/>
              </a:ext>
            </a:extLst>
          </p:cNvPr>
          <p:cNvSpPr>
            <a:spLocks noGrp="1"/>
          </p:cNvSpPr>
          <p:nvPr>
            <p:ph type="title"/>
          </p:nvPr>
        </p:nvSpPr>
        <p:spPr>
          <a:xfrm>
            <a:off x="1885959" y="2185352"/>
            <a:ext cx="4891887" cy="1025935"/>
          </a:xfrm>
        </p:spPr>
        <p:txBody>
          <a:bodyPr anchor="ctr">
            <a:normAutofit/>
          </a:bodyPr>
          <a:lstStyle/>
          <a:p>
            <a:r>
              <a:rPr lang="en-MY" sz="3600" b="1"/>
              <a:t>3. COMMERCIAL UGV</a:t>
            </a:r>
          </a:p>
        </p:txBody>
      </p:sp>
      <p:sp>
        <p:nvSpPr>
          <p:cNvPr id="3" name="Content Placeholder 2">
            <a:extLst>
              <a:ext uri="{FF2B5EF4-FFF2-40B4-BE49-F238E27FC236}">
                <a16:creationId xmlns:a16="http://schemas.microsoft.com/office/drawing/2014/main" id="{68264A9B-F510-5406-4436-63660B860D26}"/>
              </a:ext>
            </a:extLst>
          </p:cNvPr>
          <p:cNvSpPr>
            <a:spLocks noGrp="1"/>
          </p:cNvSpPr>
          <p:nvPr>
            <p:ph idx="1"/>
          </p:nvPr>
        </p:nvSpPr>
        <p:spPr>
          <a:xfrm>
            <a:off x="1885959" y="3211287"/>
            <a:ext cx="4891887" cy="2068284"/>
          </a:xfrm>
        </p:spPr>
        <p:txBody>
          <a:bodyPr>
            <a:normAutofit/>
          </a:bodyPr>
          <a:lstStyle/>
          <a:p>
            <a:r>
              <a:rPr lang="en-US" b="0" i="0">
                <a:effectLst/>
                <a:latin typeface="open sans" panose="020B0606030504020204" pitchFamily="34" charset="0"/>
              </a:rPr>
              <a:t>UGVs are used for a wide range of civilian applications such as urban search and rescue, firefighting, nuclear plant operations, crowd control and agricultural spraying and harvesting.</a:t>
            </a:r>
          </a:p>
        </p:txBody>
      </p:sp>
    </p:spTree>
    <p:extLst>
      <p:ext uri="{BB962C8B-B14F-4D97-AF65-F5344CB8AC3E}">
        <p14:creationId xmlns:p14="http://schemas.microsoft.com/office/powerpoint/2010/main" val="222125382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ACTUATOR AND LOCOMOTION</a:t>
            </a:r>
          </a:p>
        </p:txBody>
      </p:sp>
    </p:spTree>
    <p:extLst>
      <p:ext uri="{BB962C8B-B14F-4D97-AF65-F5344CB8AC3E}">
        <p14:creationId xmlns:p14="http://schemas.microsoft.com/office/powerpoint/2010/main" val="76407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F387-9029-EDBB-94ED-C46515F09AB2}"/>
              </a:ext>
            </a:extLst>
          </p:cNvPr>
          <p:cNvSpPr>
            <a:spLocks noGrp="1"/>
          </p:cNvSpPr>
          <p:nvPr>
            <p:ph type="title"/>
          </p:nvPr>
        </p:nvSpPr>
        <p:spPr>
          <a:xfrm>
            <a:off x="702734" y="127000"/>
            <a:ext cx="10160000" cy="601133"/>
          </a:xfrm>
        </p:spPr>
        <p:txBody>
          <a:bodyPr>
            <a:normAutofit/>
          </a:bodyPr>
          <a:lstStyle/>
          <a:p>
            <a:r>
              <a:rPr lang="en-MY" sz="2800" b="1" dirty="0"/>
              <a:t>1. SERVO MOTOR</a:t>
            </a:r>
          </a:p>
        </p:txBody>
      </p:sp>
      <p:pic>
        <p:nvPicPr>
          <p:cNvPr id="6146" name="Picture 2">
            <a:extLst>
              <a:ext uri="{FF2B5EF4-FFF2-40B4-BE49-F238E27FC236}">
                <a16:creationId xmlns:a16="http://schemas.microsoft.com/office/drawing/2014/main" id="{AF7C0F5E-3C0A-BD15-F329-11D42935DE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5708" y="834498"/>
            <a:ext cx="2421467" cy="24214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385346-CA9C-C81C-964F-C53CE8482BF5}"/>
              </a:ext>
            </a:extLst>
          </p:cNvPr>
          <p:cNvPicPr>
            <a:picLocks noChangeAspect="1"/>
          </p:cNvPicPr>
          <p:nvPr/>
        </p:nvPicPr>
        <p:blipFill>
          <a:blip r:embed="rId3"/>
          <a:stretch>
            <a:fillRect/>
          </a:stretch>
        </p:blipFill>
        <p:spPr>
          <a:xfrm>
            <a:off x="5782734" y="860527"/>
            <a:ext cx="4354368" cy="1440592"/>
          </a:xfrm>
          <a:prstGeom prst="rect">
            <a:avLst/>
          </a:prstGeom>
        </p:spPr>
      </p:pic>
      <p:pic>
        <p:nvPicPr>
          <p:cNvPr id="8" name="Picture 7">
            <a:extLst>
              <a:ext uri="{FF2B5EF4-FFF2-40B4-BE49-F238E27FC236}">
                <a16:creationId xmlns:a16="http://schemas.microsoft.com/office/drawing/2014/main" id="{32AC27B6-7B3C-387B-0D54-C9FD2C6C9CF6}"/>
              </a:ext>
            </a:extLst>
          </p:cNvPr>
          <p:cNvPicPr>
            <a:picLocks noChangeAspect="1"/>
          </p:cNvPicPr>
          <p:nvPr/>
        </p:nvPicPr>
        <p:blipFill>
          <a:blip r:embed="rId4"/>
          <a:stretch>
            <a:fillRect/>
          </a:stretch>
        </p:blipFill>
        <p:spPr>
          <a:xfrm>
            <a:off x="2082046" y="3362331"/>
            <a:ext cx="8027908" cy="3231573"/>
          </a:xfrm>
          <a:prstGeom prst="rect">
            <a:avLst/>
          </a:prstGeom>
        </p:spPr>
      </p:pic>
    </p:spTree>
    <p:extLst>
      <p:ext uri="{BB962C8B-B14F-4D97-AF65-F5344CB8AC3E}">
        <p14:creationId xmlns:p14="http://schemas.microsoft.com/office/powerpoint/2010/main" val="1814934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Navigation system and controller</a:t>
            </a:r>
          </a:p>
        </p:txBody>
      </p:sp>
    </p:spTree>
    <p:extLst>
      <p:ext uri="{BB962C8B-B14F-4D97-AF65-F5344CB8AC3E}">
        <p14:creationId xmlns:p14="http://schemas.microsoft.com/office/powerpoint/2010/main" val="828715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F387-9029-EDBB-94ED-C46515F09AB2}"/>
              </a:ext>
            </a:extLst>
          </p:cNvPr>
          <p:cNvSpPr>
            <a:spLocks noGrp="1"/>
          </p:cNvSpPr>
          <p:nvPr>
            <p:ph type="title"/>
          </p:nvPr>
        </p:nvSpPr>
        <p:spPr>
          <a:xfrm>
            <a:off x="702734" y="127000"/>
            <a:ext cx="10160000" cy="601133"/>
          </a:xfrm>
        </p:spPr>
        <p:txBody>
          <a:bodyPr>
            <a:normAutofit/>
          </a:bodyPr>
          <a:lstStyle/>
          <a:p>
            <a:r>
              <a:rPr lang="en-MY" sz="2800" b="1" dirty="0"/>
              <a:t>1.. SINGLE BOARD COMPUTER</a:t>
            </a:r>
          </a:p>
        </p:txBody>
      </p:sp>
      <p:pic>
        <p:nvPicPr>
          <p:cNvPr id="6" name="Content Placeholder 5">
            <a:extLst>
              <a:ext uri="{FF2B5EF4-FFF2-40B4-BE49-F238E27FC236}">
                <a16:creationId xmlns:a16="http://schemas.microsoft.com/office/drawing/2014/main" id="{1EEA9067-4B70-3552-6656-0CF017527AFD}"/>
              </a:ext>
            </a:extLst>
          </p:cNvPr>
          <p:cNvPicPr>
            <a:picLocks noGrp="1" noChangeAspect="1"/>
          </p:cNvPicPr>
          <p:nvPr>
            <p:ph idx="1"/>
          </p:nvPr>
        </p:nvPicPr>
        <p:blipFill>
          <a:blip r:embed="rId2"/>
          <a:stretch>
            <a:fillRect/>
          </a:stretch>
        </p:blipFill>
        <p:spPr>
          <a:xfrm>
            <a:off x="3733897" y="728133"/>
            <a:ext cx="5653251" cy="1068510"/>
          </a:xfrm>
        </p:spPr>
      </p:pic>
      <p:pic>
        <p:nvPicPr>
          <p:cNvPr id="7172" name="Picture 4" descr="SBC, 1.2GHz NXP CPU 2GB LPDDR4">
            <a:extLst>
              <a:ext uri="{FF2B5EF4-FFF2-40B4-BE49-F238E27FC236}">
                <a16:creationId xmlns:a16="http://schemas.microsoft.com/office/drawing/2014/main" id="{D746D471-0AC0-108D-39B0-712F8EA22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96" y="728133"/>
            <a:ext cx="2312265" cy="2312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1C44D9D-BEBC-CD5C-5B50-D11BD4BCC1E3}"/>
              </a:ext>
            </a:extLst>
          </p:cNvPr>
          <p:cNvPicPr>
            <a:picLocks noChangeAspect="1"/>
          </p:cNvPicPr>
          <p:nvPr/>
        </p:nvPicPr>
        <p:blipFill>
          <a:blip r:embed="rId4"/>
          <a:stretch>
            <a:fillRect/>
          </a:stretch>
        </p:blipFill>
        <p:spPr>
          <a:xfrm>
            <a:off x="3733897" y="1902737"/>
            <a:ext cx="3535121" cy="1366193"/>
          </a:xfrm>
          <a:prstGeom prst="rect">
            <a:avLst/>
          </a:prstGeom>
        </p:spPr>
      </p:pic>
      <p:pic>
        <p:nvPicPr>
          <p:cNvPr id="11" name="Picture 10">
            <a:extLst>
              <a:ext uri="{FF2B5EF4-FFF2-40B4-BE49-F238E27FC236}">
                <a16:creationId xmlns:a16="http://schemas.microsoft.com/office/drawing/2014/main" id="{52C0CBCC-3DF7-7DED-3672-7FA9DE79CA26}"/>
              </a:ext>
            </a:extLst>
          </p:cNvPr>
          <p:cNvPicPr>
            <a:picLocks noChangeAspect="1"/>
          </p:cNvPicPr>
          <p:nvPr/>
        </p:nvPicPr>
        <p:blipFill>
          <a:blip r:embed="rId5"/>
          <a:stretch>
            <a:fillRect/>
          </a:stretch>
        </p:blipFill>
        <p:spPr>
          <a:xfrm>
            <a:off x="1193896" y="3641531"/>
            <a:ext cx="4783319" cy="2850282"/>
          </a:xfrm>
          <a:prstGeom prst="rect">
            <a:avLst/>
          </a:prstGeom>
        </p:spPr>
      </p:pic>
      <p:pic>
        <p:nvPicPr>
          <p:cNvPr id="13" name="Picture 12">
            <a:extLst>
              <a:ext uri="{FF2B5EF4-FFF2-40B4-BE49-F238E27FC236}">
                <a16:creationId xmlns:a16="http://schemas.microsoft.com/office/drawing/2014/main" id="{EC7991E7-C3AE-DA18-8D57-941D227252E5}"/>
              </a:ext>
            </a:extLst>
          </p:cNvPr>
          <p:cNvPicPr>
            <a:picLocks noChangeAspect="1"/>
          </p:cNvPicPr>
          <p:nvPr/>
        </p:nvPicPr>
        <p:blipFill>
          <a:blip r:embed="rId6"/>
          <a:stretch>
            <a:fillRect/>
          </a:stretch>
        </p:blipFill>
        <p:spPr>
          <a:xfrm>
            <a:off x="6408065" y="3635279"/>
            <a:ext cx="4306117" cy="2860953"/>
          </a:xfrm>
          <a:prstGeom prst="rect">
            <a:avLst/>
          </a:prstGeom>
        </p:spPr>
      </p:pic>
    </p:spTree>
    <p:extLst>
      <p:ext uri="{BB962C8B-B14F-4D97-AF65-F5344CB8AC3E}">
        <p14:creationId xmlns:p14="http://schemas.microsoft.com/office/powerpoint/2010/main" val="178348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F387-9029-EDBB-94ED-C46515F09AB2}"/>
              </a:ext>
            </a:extLst>
          </p:cNvPr>
          <p:cNvSpPr>
            <a:spLocks noGrp="1"/>
          </p:cNvSpPr>
          <p:nvPr>
            <p:ph type="title"/>
          </p:nvPr>
        </p:nvSpPr>
        <p:spPr>
          <a:xfrm>
            <a:off x="702734" y="127000"/>
            <a:ext cx="10160000" cy="601133"/>
          </a:xfrm>
        </p:spPr>
        <p:txBody>
          <a:bodyPr>
            <a:normAutofit/>
          </a:bodyPr>
          <a:lstStyle/>
          <a:p>
            <a:r>
              <a:rPr lang="en-MY" sz="2800" b="1" dirty="0"/>
              <a:t>2. MINI ITX</a:t>
            </a:r>
          </a:p>
        </p:txBody>
      </p:sp>
      <p:pic>
        <p:nvPicPr>
          <p:cNvPr id="8194" name="Picture 2">
            <a:extLst>
              <a:ext uri="{FF2B5EF4-FFF2-40B4-BE49-F238E27FC236}">
                <a16:creationId xmlns:a16="http://schemas.microsoft.com/office/drawing/2014/main" id="{BF5DA16F-FCC4-41BC-57B4-14D58CD2CE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0509" y="728133"/>
            <a:ext cx="2373746" cy="23737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5E6019-D0F2-EAC8-DEB8-93CA1ECBF0EA}"/>
              </a:ext>
            </a:extLst>
          </p:cNvPr>
          <p:cNvPicPr>
            <a:picLocks noChangeAspect="1"/>
          </p:cNvPicPr>
          <p:nvPr/>
        </p:nvPicPr>
        <p:blipFill>
          <a:blip r:embed="rId3"/>
          <a:stretch>
            <a:fillRect/>
          </a:stretch>
        </p:blipFill>
        <p:spPr>
          <a:xfrm>
            <a:off x="840509" y="3184622"/>
            <a:ext cx="5067300" cy="1143000"/>
          </a:xfrm>
          <a:prstGeom prst="rect">
            <a:avLst/>
          </a:prstGeom>
        </p:spPr>
      </p:pic>
      <p:pic>
        <p:nvPicPr>
          <p:cNvPr id="7" name="Picture 6">
            <a:extLst>
              <a:ext uri="{FF2B5EF4-FFF2-40B4-BE49-F238E27FC236}">
                <a16:creationId xmlns:a16="http://schemas.microsoft.com/office/drawing/2014/main" id="{D8C719DD-E932-0F50-CAEA-42C9B38075C3}"/>
              </a:ext>
            </a:extLst>
          </p:cNvPr>
          <p:cNvPicPr>
            <a:picLocks noChangeAspect="1"/>
          </p:cNvPicPr>
          <p:nvPr/>
        </p:nvPicPr>
        <p:blipFill>
          <a:blip r:embed="rId4"/>
          <a:stretch>
            <a:fillRect/>
          </a:stretch>
        </p:blipFill>
        <p:spPr>
          <a:xfrm>
            <a:off x="6284192" y="427566"/>
            <a:ext cx="4134425" cy="5874567"/>
          </a:xfrm>
          <a:prstGeom prst="rect">
            <a:avLst/>
          </a:prstGeom>
        </p:spPr>
      </p:pic>
    </p:spTree>
    <p:extLst>
      <p:ext uri="{BB962C8B-B14F-4D97-AF65-F5344CB8AC3E}">
        <p14:creationId xmlns:p14="http://schemas.microsoft.com/office/powerpoint/2010/main" val="357936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Data collection</a:t>
            </a:r>
          </a:p>
        </p:txBody>
      </p:sp>
    </p:spTree>
    <p:extLst>
      <p:ext uri="{BB962C8B-B14F-4D97-AF65-F5344CB8AC3E}">
        <p14:creationId xmlns:p14="http://schemas.microsoft.com/office/powerpoint/2010/main" val="200576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BD3E-703A-0255-3FE9-D7F241AE3587}"/>
              </a:ext>
            </a:extLst>
          </p:cNvPr>
          <p:cNvSpPr>
            <a:spLocks noGrp="1"/>
          </p:cNvSpPr>
          <p:nvPr>
            <p:ph type="title"/>
          </p:nvPr>
        </p:nvSpPr>
        <p:spPr>
          <a:xfrm>
            <a:off x="762000" y="76200"/>
            <a:ext cx="2429933" cy="558800"/>
          </a:xfrm>
        </p:spPr>
        <p:txBody>
          <a:bodyPr>
            <a:normAutofit/>
          </a:bodyPr>
          <a:lstStyle/>
          <a:p>
            <a:r>
              <a:rPr lang="en-MY" sz="2800" b="1" dirty="0"/>
              <a:t>1. LIDAR</a:t>
            </a:r>
          </a:p>
        </p:txBody>
      </p:sp>
      <p:pic>
        <p:nvPicPr>
          <p:cNvPr id="5" name="Content Placeholder 4">
            <a:extLst>
              <a:ext uri="{FF2B5EF4-FFF2-40B4-BE49-F238E27FC236}">
                <a16:creationId xmlns:a16="http://schemas.microsoft.com/office/drawing/2014/main" id="{5FC0E46A-A909-43B5-69DA-61DFA6838E70}"/>
              </a:ext>
            </a:extLst>
          </p:cNvPr>
          <p:cNvPicPr>
            <a:picLocks noGrp="1" noChangeAspect="1"/>
          </p:cNvPicPr>
          <p:nvPr>
            <p:ph idx="1"/>
          </p:nvPr>
        </p:nvPicPr>
        <p:blipFill>
          <a:blip r:embed="rId2"/>
          <a:stretch>
            <a:fillRect/>
          </a:stretch>
        </p:blipFill>
        <p:spPr>
          <a:xfrm>
            <a:off x="942807" y="635000"/>
            <a:ext cx="3139666" cy="2827779"/>
          </a:xfrm>
        </p:spPr>
      </p:pic>
      <p:pic>
        <p:nvPicPr>
          <p:cNvPr id="7" name="Picture 6">
            <a:extLst>
              <a:ext uri="{FF2B5EF4-FFF2-40B4-BE49-F238E27FC236}">
                <a16:creationId xmlns:a16="http://schemas.microsoft.com/office/drawing/2014/main" id="{B5E57D70-7283-BAA3-4DCD-1EAE949F8082}"/>
              </a:ext>
            </a:extLst>
          </p:cNvPr>
          <p:cNvPicPr>
            <a:picLocks noChangeAspect="1"/>
          </p:cNvPicPr>
          <p:nvPr/>
        </p:nvPicPr>
        <p:blipFill>
          <a:blip r:embed="rId3"/>
          <a:stretch>
            <a:fillRect/>
          </a:stretch>
        </p:blipFill>
        <p:spPr>
          <a:xfrm>
            <a:off x="4158673" y="635001"/>
            <a:ext cx="5566020" cy="593436"/>
          </a:xfrm>
          <a:prstGeom prst="rect">
            <a:avLst/>
          </a:prstGeom>
        </p:spPr>
      </p:pic>
      <p:pic>
        <p:nvPicPr>
          <p:cNvPr id="9" name="Picture 8">
            <a:extLst>
              <a:ext uri="{FF2B5EF4-FFF2-40B4-BE49-F238E27FC236}">
                <a16:creationId xmlns:a16="http://schemas.microsoft.com/office/drawing/2014/main" id="{B1E74330-FD0D-E825-3F67-F5FCD571ACA7}"/>
              </a:ext>
            </a:extLst>
          </p:cNvPr>
          <p:cNvPicPr>
            <a:picLocks noChangeAspect="1"/>
          </p:cNvPicPr>
          <p:nvPr/>
        </p:nvPicPr>
        <p:blipFill>
          <a:blip r:embed="rId4"/>
          <a:stretch>
            <a:fillRect/>
          </a:stretch>
        </p:blipFill>
        <p:spPr>
          <a:xfrm>
            <a:off x="4158673" y="1272602"/>
            <a:ext cx="2688683" cy="1101144"/>
          </a:xfrm>
          <a:prstGeom prst="rect">
            <a:avLst/>
          </a:prstGeom>
        </p:spPr>
      </p:pic>
      <p:pic>
        <p:nvPicPr>
          <p:cNvPr id="11" name="Picture 10">
            <a:extLst>
              <a:ext uri="{FF2B5EF4-FFF2-40B4-BE49-F238E27FC236}">
                <a16:creationId xmlns:a16="http://schemas.microsoft.com/office/drawing/2014/main" id="{6EEE923A-75BC-64EA-CA6D-DB13966617EA}"/>
              </a:ext>
            </a:extLst>
          </p:cNvPr>
          <p:cNvPicPr>
            <a:picLocks noChangeAspect="1"/>
          </p:cNvPicPr>
          <p:nvPr/>
        </p:nvPicPr>
        <p:blipFill>
          <a:blip r:embed="rId5"/>
          <a:stretch>
            <a:fillRect/>
          </a:stretch>
        </p:blipFill>
        <p:spPr>
          <a:xfrm>
            <a:off x="942807" y="3836988"/>
            <a:ext cx="5536854" cy="1594716"/>
          </a:xfrm>
          <a:prstGeom prst="rect">
            <a:avLst/>
          </a:prstGeom>
        </p:spPr>
      </p:pic>
      <p:pic>
        <p:nvPicPr>
          <p:cNvPr id="13" name="Picture 12">
            <a:extLst>
              <a:ext uri="{FF2B5EF4-FFF2-40B4-BE49-F238E27FC236}">
                <a16:creationId xmlns:a16="http://schemas.microsoft.com/office/drawing/2014/main" id="{867DC426-AB6E-FD20-1E48-3643B1360410}"/>
              </a:ext>
            </a:extLst>
          </p:cNvPr>
          <p:cNvPicPr>
            <a:picLocks noChangeAspect="1"/>
          </p:cNvPicPr>
          <p:nvPr/>
        </p:nvPicPr>
        <p:blipFill>
          <a:blip r:embed="rId6"/>
          <a:stretch>
            <a:fillRect/>
          </a:stretch>
        </p:blipFill>
        <p:spPr>
          <a:xfrm>
            <a:off x="6659418" y="2899844"/>
            <a:ext cx="5395768" cy="2531860"/>
          </a:xfrm>
          <a:prstGeom prst="rect">
            <a:avLst/>
          </a:prstGeom>
        </p:spPr>
      </p:pic>
    </p:spTree>
    <p:extLst>
      <p:ext uri="{BB962C8B-B14F-4D97-AF65-F5344CB8AC3E}">
        <p14:creationId xmlns:p14="http://schemas.microsoft.com/office/powerpoint/2010/main" val="214068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BD3E-703A-0255-3FE9-D7F241AE3587}"/>
              </a:ext>
            </a:extLst>
          </p:cNvPr>
          <p:cNvSpPr>
            <a:spLocks noGrp="1"/>
          </p:cNvSpPr>
          <p:nvPr>
            <p:ph type="title"/>
          </p:nvPr>
        </p:nvSpPr>
        <p:spPr>
          <a:xfrm>
            <a:off x="762000" y="76200"/>
            <a:ext cx="2429933" cy="558800"/>
          </a:xfrm>
        </p:spPr>
        <p:txBody>
          <a:bodyPr>
            <a:normAutofit/>
          </a:bodyPr>
          <a:lstStyle/>
          <a:p>
            <a:r>
              <a:rPr lang="en-MY" sz="2800" b="1" dirty="0"/>
              <a:t>2. RTK GPS</a:t>
            </a:r>
          </a:p>
        </p:txBody>
      </p:sp>
      <p:pic>
        <p:nvPicPr>
          <p:cNvPr id="5" name="Content Placeholder 4">
            <a:extLst>
              <a:ext uri="{FF2B5EF4-FFF2-40B4-BE49-F238E27FC236}">
                <a16:creationId xmlns:a16="http://schemas.microsoft.com/office/drawing/2014/main" id="{F0F41F8B-0BFC-168A-0F0B-EA909A0A8828}"/>
              </a:ext>
            </a:extLst>
          </p:cNvPr>
          <p:cNvPicPr>
            <a:picLocks noGrp="1" noChangeAspect="1"/>
          </p:cNvPicPr>
          <p:nvPr>
            <p:ph idx="1"/>
          </p:nvPr>
        </p:nvPicPr>
        <p:blipFill>
          <a:blip r:embed="rId2"/>
          <a:stretch>
            <a:fillRect/>
          </a:stretch>
        </p:blipFill>
        <p:spPr>
          <a:xfrm>
            <a:off x="2715507" y="702108"/>
            <a:ext cx="6760986" cy="2339109"/>
          </a:xfrm>
        </p:spPr>
      </p:pic>
      <p:pic>
        <p:nvPicPr>
          <p:cNvPr id="7" name="Picture 6">
            <a:extLst>
              <a:ext uri="{FF2B5EF4-FFF2-40B4-BE49-F238E27FC236}">
                <a16:creationId xmlns:a16="http://schemas.microsoft.com/office/drawing/2014/main" id="{7CB7240C-F923-F978-CF3E-6655E0A17706}"/>
              </a:ext>
            </a:extLst>
          </p:cNvPr>
          <p:cNvPicPr>
            <a:picLocks noChangeAspect="1"/>
          </p:cNvPicPr>
          <p:nvPr/>
        </p:nvPicPr>
        <p:blipFill>
          <a:blip r:embed="rId3"/>
          <a:stretch>
            <a:fillRect/>
          </a:stretch>
        </p:blipFill>
        <p:spPr>
          <a:xfrm>
            <a:off x="2614612" y="3108325"/>
            <a:ext cx="6962775" cy="2876550"/>
          </a:xfrm>
          <a:prstGeom prst="rect">
            <a:avLst/>
          </a:prstGeom>
        </p:spPr>
      </p:pic>
    </p:spTree>
    <p:extLst>
      <p:ext uri="{BB962C8B-B14F-4D97-AF65-F5344CB8AC3E}">
        <p14:creationId xmlns:p14="http://schemas.microsoft.com/office/powerpoint/2010/main" val="2667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history</a:t>
            </a:r>
          </a:p>
        </p:txBody>
      </p:sp>
    </p:spTree>
    <p:extLst>
      <p:ext uri="{BB962C8B-B14F-4D97-AF65-F5344CB8AC3E}">
        <p14:creationId xmlns:p14="http://schemas.microsoft.com/office/powerpoint/2010/main" val="158765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BD3E-703A-0255-3FE9-D7F241AE3587}"/>
              </a:ext>
            </a:extLst>
          </p:cNvPr>
          <p:cNvSpPr>
            <a:spLocks noGrp="1"/>
          </p:cNvSpPr>
          <p:nvPr>
            <p:ph type="title"/>
          </p:nvPr>
        </p:nvSpPr>
        <p:spPr>
          <a:xfrm>
            <a:off x="762000" y="76200"/>
            <a:ext cx="4377267" cy="558800"/>
          </a:xfrm>
        </p:spPr>
        <p:txBody>
          <a:bodyPr>
            <a:normAutofit/>
          </a:bodyPr>
          <a:lstStyle/>
          <a:p>
            <a:r>
              <a:rPr lang="en-MY" sz="2800" b="1" dirty="0"/>
              <a:t>3. Laser Range Finder IMU</a:t>
            </a:r>
          </a:p>
        </p:txBody>
      </p:sp>
      <p:pic>
        <p:nvPicPr>
          <p:cNvPr id="5" name="Content Placeholder 4">
            <a:extLst>
              <a:ext uri="{FF2B5EF4-FFF2-40B4-BE49-F238E27FC236}">
                <a16:creationId xmlns:a16="http://schemas.microsoft.com/office/drawing/2014/main" id="{B62713CA-2CEE-3CBE-F135-7ACA99933340}"/>
              </a:ext>
            </a:extLst>
          </p:cNvPr>
          <p:cNvPicPr>
            <a:picLocks noGrp="1" noChangeAspect="1"/>
          </p:cNvPicPr>
          <p:nvPr>
            <p:ph idx="1"/>
          </p:nvPr>
        </p:nvPicPr>
        <p:blipFill>
          <a:blip r:embed="rId2"/>
          <a:stretch>
            <a:fillRect/>
          </a:stretch>
        </p:blipFill>
        <p:spPr>
          <a:xfrm>
            <a:off x="837840" y="635000"/>
            <a:ext cx="3765266" cy="2255982"/>
          </a:xfrm>
        </p:spPr>
      </p:pic>
      <p:pic>
        <p:nvPicPr>
          <p:cNvPr id="7" name="Picture 6">
            <a:extLst>
              <a:ext uri="{FF2B5EF4-FFF2-40B4-BE49-F238E27FC236}">
                <a16:creationId xmlns:a16="http://schemas.microsoft.com/office/drawing/2014/main" id="{24C49C34-886C-832C-44AC-EB5AF5E0F766}"/>
              </a:ext>
            </a:extLst>
          </p:cNvPr>
          <p:cNvPicPr>
            <a:picLocks noChangeAspect="1"/>
          </p:cNvPicPr>
          <p:nvPr/>
        </p:nvPicPr>
        <p:blipFill>
          <a:blip r:embed="rId3"/>
          <a:stretch>
            <a:fillRect/>
          </a:stretch>
        </p:blipFill>
        <p:spPr>
          <a:xfrm>
            <a:off x="4870305" y="635000"/>
            <a:ext cx="4519637" cy="2255982"/>
          </a:xfrm>
          <a:prstGeom prst="rect">
            <a:avLst/>
          </a:prstGeom>
        </p:spPr>
      </p:pic>
      <p:pic>
        <p:nvPicPr>
          <p:cNvPr id="9" name="Picture 8">
            <a:extLst>
              <a:ext uri="{FF2B5EF4-FFF2-40B4-BE49-F238E27FC236}">
                <a16:creationId xmlns:a16="http://schemas.microsoft.com/office/drawing/2014/main" id="{4D586B3D-25EB-EFD2-6BB7-1804EE8320B9}"/>
              </a:ext>
            </a:extLst>
          </p:cNvPr>
          <p:cNvPicPr>
            <a:picLocks noChangeAspect="1"/>
          </p:cNvPicPr>
          <p:nvPr/>
        </p:nvPicPr>
        <p:blipFill>
          <a:blip r:embed="rId4"/>
          <a:stretch>
            <a:fillRect/>
          </a:stretch>
        </p:blipFill>
        <p:spPr>
          <a:xfrm>
            <a:off x="762000" y="3010913"/>
            <a:ext cx="5756310" cy="3618899"/>
          </a:xfrm>
          <a:prstGeom prst="rect">
            <a:avLst/>
          </a:prstGeom>
        </p:spPr>
      </p:pic>
      <p:pic>
        <p:nvPicPr>
          <p:cNvPr id="11" name="Picture 10">
            <a:extLst>
              <a:ext uri="{FF2B5EF4-FFF2-40B4-BE49-F238E27FC236}">
                <a16:creationId xmlns:a16="http://schemas.microsoft.com/office/drawing/2014/main" id="{5768DBD7-2B21-C98D-5A59-46D34AEC398C}"/>
              </a:ext>
            </a:extLst>
          </p:cNvPr>
          <p:cNvPicPr>
            <a:picLocks noChangeAspect="1"/>
          </p:cNvPicPr>
          <p:nvPr/>
        </p:nvPicPr>
        <p:blipFill>
          <a:blip r:embed="rId5"/>
          <a:stretch>
            <a:fillRect/>
          </a:stretch>
        </p:blipFill>
        <p:spPr>
          <a:xfrm>
            <a:off x="6585527" y="3010914"/>
            <a:ext cx="5430982" cy="3618899"/>
          </a:xfrm>
          <a:prstGeom prst="rect">
            <a:avLst/>
          </a:prstGeom>
        </p:spPr>
      </p:pic>
    </p:spTree>
    <p:extLst>
      <p:ext uri="{BB962C8B-B14F-4D97-AF65-F5344CB8AC3E}">
        <p14:creationId xmlns:p14="http://schemas.microsoft.com/office/powerpoint/2010/main" val="377757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BD3E-703A-0255-3FE9-D7F241AE3587}"/>
              </a:ext>
            </a:extLst>
          </p:cNvPr>
          <p:cNvSpPr>
            <a:spLocks noGrp="1"/>
          </p:cNvSpPr>
          <p:nvPr>
            <p:ph type="title"/>
          </p:nvPr>
        </p:nvSpPr>
        <p:spPr>
          <a:xfrm>
            <a:off x="762000" y="76200"/>
            <a:ext cx="4377267" cy="558800"/>
          </a:xfrm>
        </p:spPr>
        <p:txBody>
          <a:bodyPr>
            <a:normAutofit/>
          </a:bodyPr>
          <a:lstStyle/>
          <a:p>
            <a:r>
              <a:rPr lang="en-MY" sz="2800" b="1" dirty="0"/>
              <a:t>4. Laser Scanner Camera</a:t>
            </a:r>
          </a:p>
        </p:txBody>
      </p:sp>
      <p:pic>
        <p:nvPicPr>
          <p:cNvPr id="5" name="Content Placeholder 4">
            <a:extLst>
              <a:ext uri="{FF2B5EF4-FFF2-40B4-BE49-F238E27FC236}">
                <a16:creationId xmlns:a16="http://schemas.microsoft.com/office/drawing/2014/main" id="{5AC48163-B23F-865E-7DD5-5B9452B06210}"/>
              </a:ext>
            </a:extLst>
          </p:cNvPr>
          <p:cNvPicPr>
            <a:picLocks noGrp="1" noChangeAspect="1"/>
          </p:cNvPicPr>
          <p:nvPr>
            <p:ph idx="1"/>
          </p:nvPr>
        </p:nvPicPr>
        <p:blipFill>
          <a:blip r:embed="rId2"/>
          <a:stretch>
            <a:fillRect/>
          </a:stretch>
        </p:blipFill>
        <p:spPr>
          <a:xfrm>
            <a:off x="858333" y="635000"/>
            <a:ext cx="3418461" cy="2481695"/>
          </a:xfrm>
        </p:spPr>
      </p:pic>
      <p:pic>
        <p:nvPicPr>
          <p:cNvPr id="7" name="Picture 6">
            <a:extLst>
              <a:ext uri="{FF2B5EF4-FFF2-40B4-BE49-F238E27FC236}">
                <a16:creationId xmlns:a16="http://schemas.microsoft.com/office/drawing/2014/main" id="{E433BF14-B3C9-CB4B-6EE7-B854E38FD7B6}"/>
              </a:ext>
            </a:extLst>
          </p:cNvPr>
          <p:cNvPicPr>
            <a:picLocks noChangeAspect="1"/>
          </p:cNvPicPr>
          <p:nvPr/>
        </p:nvPicPr>
        <p:blipFill>
          <a:blip r:embed="rId3"/>
          <a:stretch>
            <a:fillRect/>
          </a:stretch>
        </p:blipFill>
        <p:spPr>
          <a:xfrm>
            <a:off x="5838113" y="615372"/>
            <a:ext cx="3021525" cy="815109"/>
          </a:xfrm>
          <a:prstGeom prst="rect">
            <a:avLst/>
          </a:prstGeom>
        </p:spPr>
      </p:pic>
      <p:pic>
        <p:nvPicPr>
          <p:cNvPr id="9" name="Picture 8">
            <a:extLst>
              <a:ext uri="{FF2B5EF4-FFF2-40B4-BE49-F238E27FC236}">
                <a16:creationId xmlns:a16="http://schemas.microsoft.com/office/drawing/2014/main" id="{6B055897-40D2-6EBB-72F9-CD1659BF6099}"/>
              </a:ext>
            </a:extLst>
          </p:cNvPr>
          <p:cNvPicPr>
            <a:picLocks noChangeAspect="1"/>
          </p:cNvPicPr>
          <p:nvPr/>
        </p:nvPicPr>
        <p:blipFill>
          <a:blip r:embed="rId4"/>
          <a:stretch>
            <a:fillRect/>
          </a:stretch>
        </p:blipFill>
        <p:spPr>
          <a:xfrm>
            <a:off x="858333" y="3196359"/>
            <a:ext cx="3779021" cy="1754331"/>
          </a:xfrm>
          <a:prstGeom prst="rect">
            <a:avLst/>
          </a:prstGeom>
        </p:spPr>
      </p:pic>
      <p:pic>
        <p:nvPicPr>
          <p:cNvPr id="11" name="Picture 10">
            <a:extLst>
              <a:ext uri="{FF2B5EF4-FFF2-40B4-BE49-F238E27FC236}">
                <a16:creationId xmlns:a16="http://schemas.microsoft.com/office/drawing/2014/main" id="{12603FDC-77A2-1EC2-9225-63D9875E688B}"/>
              </a:ext>
            </a:extLst>
          </p:cNvPr>
          <p:cNvPicPr>
            <a:picLocks noChangeAspect="1"/>
          </p:cNvPicPr>
          <p:nvPr/>
        </p:nvPicPr>
        <p:blipFill>
          <a:blip r:embed="rId5"/>
          <a:stretch>
            <a:fillRect/>
          </a:stretch>
        </p:blipFill>
        <p:spPr>
          <a:xfrm>
            <a:off x="4718192" y="1617518"/>
            <a:ext cx="4141446" cy="3333172"/>
          </a:xfrm>
          <a:prstGeom prst="rect">
            <a:avLst/>
          </a:prstGeom>
        </p:spPr>
      </p:pic>
    </p:spTree>
    <p:extLst>
      <p:ext uri="{BB962C8B-B14F-4D97-AF65-F5344CB8AC3E}">
        <p14:creationId xmlns:p14="http://schemas.microsoft.com/office/powerpoint/2010/main" val="3580183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Data transmission</a:t>
            </a:r>
          </a:p>
        </p:txBody>
      </p:sp>
    </p:spTree>
    <p:extLst>
      <p:ext uri="{BB962C8B-B14F-4D97-AF65-F5344CB8AC3E}">
        <p14:creationId xmlns:p14="http://schemas.microsoft.com/office/powerpoint/2010/main" val="2104882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B8D8-6E97-916E-DFD4-945623E3C39F}"/>
              </a:ext>
            </a:extLst>
          </p:cNvPr>
          <p:cNvSpPr>
            <a:spLocks noGrp="1"/>
          </p:cNvSpPr>
          <p:nvPr>
            <p:ph type="title"/>
          </p:nvPr>
        </p:nvSpPr>
        <p:spPr>
          <a:xfrm>
            <a:off x="787400" y="93133"/>
            <a:ext cx="4487333" cy="601133"/>
          </a:xfrm>
        </p:spPr>
        <p:txBody>
          <a:bodyPr>
            <a:normAutofit/>
          </a:bodyPr>
          <a:lstStyle/>
          <a:p>
            <a:r>
              <a:rPr lang="en-MY" sz="2800" b="1" dirty="0"/>
              <a:t>1. Wireless Network Station</a:t>
            </a:r>
          </a:p>
        </p:txBody>
      </p:sp>
      <p:pic>
        <p:nvPicPr>
          <p:cNvPr id="9218" name="Picture 2" descr="Figure 1 from The reliable design by the wireless network redundancy for  remote control mechanism of the heavy unmanned ground vehicle | Semantic  Scholar">
            <a:extLst>
              <a:ext uri="{FF2B5EF4-FFF2-40B4-BE49-F238E27FC236}">
                <a16:creationId xmlns:a16="http://schemas.microsoft.com/office/drawing/2014/main" id="{7FC3D88D-AD0E-5103-BEA1-559B2D4CDA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4759" y="1450109"/>
            <a:ext cx="5010588" cy="287174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iagram displaying the wireless links and sensor layout. OCS: operator... |  Download Scientific Diagram">
            <a:extLst>
              <a:ext uri="{FF2B5EF4-FFF2-40B4-BE49-F238E27FC236}">
                <a16:creationId xmlns:a16="http://schemas.microsoft.com/office/drawing/2014/main" id="{2CA80876-6BF8-3D44-4AA1-C7BFD116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35" y="1309046"/>
            <a:ext cx="6054809" cy="344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7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Power system management</a:t>
            </a:r>
          </a:p>
        </p:txBody>
      </p:sp>
    </p:spTree>
    <p:extLst>
      <p:ext uri="{BB962C8B-B14F-4D97-AF65-F5344CB8AC3E}">
        <p14:creationId xmlns:p14="http://schemas.microsoft.com/office/powerpoint/2010/main" val="409644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1EFB-FA38-636B-E465-1568F795EEC9}"/>
              </a:ext>
            </a:extLst>
          </p:cNvPr>
          <p:cNvSpPr>
            <a:spLocks noGrp="1"/>
          </p:cNvSpPr>
          <p:nvPr>
            <p:ph type="title"/>
          </p:nvPr>
        </p:nvSpPr>
        <p:spPr>
          <a:xfrm>
            <a:off x="770468" y="67734"/>
            <a:ext cx="3513666" cy="524934"/>
          </a:xfrm>
        </p:spPr>
        <p:txBody>
          <a:bodyPr>
            <a:normAutofit/>
          </a:bodyPr>
          <a:lstStyle/>
          <a:p>
            <a:r>
              <a:rPr lang="en-MY" sz="2800" b="1" dirty="0"/>
              <a:t>1. Lead Acid Battery</a:t>
            </a:r>
          </a:p>
        </p:txBody>
      </p:sp>
      <p:pic>
        <p:nvPicPr>
          <p:cNvPr id="5" name="Content Placeholder 4">
            <a:extLst>
              <a:ext uri="{FF2B5EF4-FFF2-40B4-BE49-F238E27FC236}">
                <a16:creationId xmlns:a16="http://schemas.microsoft.com/office/drawing/2014/main" id="{4DADC249-7A71-34BA-1468-C7F79A3E981E}"/>
              </a:ext>
            </a:extLst>
          </p:cNvPr>
          <p:cNvPicPr>
            <a:picLocks noGrp="1" noChangeAspect="1"/>
          </p:cNvPicPr>
          <p:nvPr>
            <p:ph idx="1"/>
          </p:nvPr>
        </p:nvPicPr>
        <p:blipFill>
          <a:blip r:embed="rId2"/>
          <a:stretch>
            <a:fillRect/>
          </a:stretch>
        </p:blipFill>
        <p:spPr>
          <a:xfrm>
            <a:off x="779464" y="592668"/>
            <a:ext cx="3404609" cy="2485301"/>
          </a:xfrm>
        </p:spPr>
      </p:pic>
      <p:pic>
        <p:nvPicPr>
          <p:cNvPr id="7" name="Picture 6">
            <a:extLst>
              <a:ext uri="{FF2B5EF4-FFF2-40B4-BE49-F238E27FC236}">
                <a16:creationId xmlns:a16="http://schemas.microsoft.com/office/drawing/2014/main" id="{1B5C7184-43B7-C466-7C4F-B612D13AEEDB}"/>
              </a:ext>
            </a:extLst>
          </p:cNvPr>
          <p:cNvPicPr>
            <a:picLocks noChangeAspect="1"/>
          </p:cNvPicPr>
          <p:nvPr/>
        </p:nvPicPr>
        <p:blipFill>
          <a:blip r:embed="rId3"/>
          <a:stretch>
            <a:fillRect/>
          </a:stretch>
        </p:blipFill>
        <p:spPr>
          <a:xfrm>
            <a:off x="7359627" y="592668"/>
            <a:ext cx="4000500" cy="876300"/>
          </a:xfrm>
          <a:prstGeom prst="rect">
            <a:avLst/>
          </a:prstGeom>
        </p:spPr>
      </p:pic>
      <p:pic>
        <p:nvPicPr>
          <p:cNvPr id="9" name="Picture 8">
            <a:extLst>
              <a:ext uri="{FF2B5EF4-FFF2-40B4-BE49-F238E27FC236}">
                <a16:creationId xmlns:a16="http://schemas.microsoft.com/office/drawing/2014/main" id="{13DFAF61-257C-739A-BD90-8B2E5ACF1958}"/>
              </a:ext>
            </a:extLst>
          </p:cNvPr>
          <p:cNvPicPr>
            <a:picLocks noChangeAspect="1"/>
          </p:cNvPicPr>
          <p:nvPr/>
        </p:nvPicPr>
        <p:blipFill>
          <a:blip r:embed="rId4"/>
          <a:stretch>
            <a:fillRect/>
          </a:stretch>
        </p:blipFill>
        <p:spPr>
          <a:xfrm>
            <a:off x="6096000" y="1580522"/>
            <a:ext cx="5310309" cy="4954206"/>
          </a:xfrm>
          <a:prstGeom prst="rect">
            <a:avLst/>
          </a:prstGeom>
        </p:spPr>
      </p:pic>
      <p:pic>
        <p:nvPicPr>
          <p:cNvPr id="11" name="Picture 10">
            <a:extLst>
              <a:ext uri="{FF2B5EF4-FFF2-40B4-BE49-F238E27FC236}">
                <a16:creationId xmlns:a16="http://schemas.microsoft.com/office/drawing/2014/main" id="{8525F067-4DA1-57BC-CCB0-CB44984132A9}"/>
              </a:ext>
            </a:extLst>
          </p:cNvPr>
          <p:cNvPicPr>
            <a:picLocks noChangeAspect="1"/>
          </p:cNvPicPr>
          <p:nvPr/>
        </p:nvPicPr>
        <p:blipFill>
          <a:blip r:embed="rId5"/>
          <a:stretch>
            <a:fillRect/>
          </a:stretch>
        </p:blipFill>
        <p:spPr>
          <a:xfrm>
            <a:off x="779464" y="3429000"/>
            <a:ext cx="4143952" cy="2995555"/>
          </a:xfrm>
          <a:prstGeom prst="rect">
            <a:avLst/>
          </a:prstGeom>
        </p:spPr>
      </p:pic>
    </p:spTree>
    <p:extLst>
      <p:ext uri="{BB962C8B-B14F-4D97-AF65-F5344CB8AC3E}">
        <p14:creationId xmlns:p14="http://schemas.microsoft.com/office/powerpoint/2010/main" val="180000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3783-CD7D-1A6E-0EBF-A969C81A4F62}"/>
              </a:ext>
            </a:extLst>
          </p:cNvPr>
          <p:cNvSpPr>
            <a:spLocks noGrp="1"/>
          </p:cNvSpPr>
          <p:nvPr>
            <p:ph type="title"/>
          </p:nvPr>
        </p:nvSpPr>
        <p:spPr>
          <a:xfrm>
            <a:off x="4466359" y="94672"/>
            <a:ext cx="3259282" cy="792019"/>
          </a:xfrm>
        </p:spPr>
        <p:txBody>
          <a:bodyPr>
            <a:noAutofit/>
          </a:bodyPr>
          <a:lstStyle/>
          <a:p>
            <a:r>
              <a:rPr lang="en-MY" sz="3200" b="1" dirty="0"/>
              <a:t>HISTORY OF UGVs</a:t>
            </a:r>
          </a:p>
        </p:txBody>
      </p:sp>
      <p:sp>
        <p:nvSpPr>
          <p:cNvPr id="3" name="Content Placeholder 2">
            <a:extLst>
              <a:ext uri="{FF2B5EF4-FFF2-40B4-BE49-F238E27FC236}">
                <a16:creationId xmlns:a16="http://schemas.microsoft.com/office/drawing/2014/main" id="{6F824421-2AE6-DEBE-68C8-AEF04381E721}"/>
              </a:ext>
            </a:extLst>
          </p:cNvPr>
          <p:cNvSpPr>
            <a:spLocks noGrp="1"/>
          </p:cNvSpPr>
          <p:nvPr>
            <p:ph idx="1"/>
          </p:nvPr>
        </p:nvSpPr>
        <p:spPr>
          <a:xfrm>
            <a:off x="858981" y="738909"/>
            <a:ext cx="11102109" cy="5874327"/>
          </a:xfrm>
        </p:spPr>
        <p:txBody>
          <a:bodyPr/>
          <a:lstStyle/>
          <a:p>
            <a:pPr algn="just"/>
            <a:r>
              <a:rPr lang="en-US" dirty="0"/>
              <a:t>The first military UGV was probably the Russian TT-26 “</a:t>
            </a:r>
            <a:r>
              <a:rPr lang="en-US" dirty="0" err="1"/>
              <a:t>Teletank</a:t>
            </a:r>
            <a:r>
              <a:rPr lang="en-US" dirty="0"/>
              <a:t>,” which the Red Army developed in the 1930s. Two battalions of the </a:t>
            </a:r>
            <a:r>
              <a:rPr lang="en-US" dirty="0" err="1"/>
              <a:t>Teletanks</a:t>
            </a:r>
            <a:r>
              <a:rPr lang="en-US" dirty="0"/>
              <a:t>, which could be controlled remotely from another tank almost a mile away, were deployed in the Winter War against Finland in 1940. </a:t>
            </a:r>
          </a:p>
          <a:p>
            <a:pPr algn="just"/>
            <a:r>
              <a:rPr lang="en-US" dirty="0"/>
              <a:t>The </a:t>
            </a:r>
            <a:r>
              <a:rPr lang="en-US" dirty="0" err="1"/>
              <a:t>teletanks</a:t>
            </a:r>
            <a:r>
              <a:rPr lang="en-US" dirty="0"/>
              <a:t> could be mounted with machine guns, flamethrowers, and bombs. Closely thereafter, the German army unveiled the Goliath, a French-designed remote-control mini-tank that could be driven towards targets and remotely detonated. </a:t>
            </a:r>
          </a:p>
          <a:p>
            <a:pPr algn="just"/>
            <a:r>
              <a:rPr lang="en-US" dirty="0"/>
              <a:t>Despite their humble capabilities and their tendency to break, 7,564 Goliaths were produced. The Second World War saw the development of a number of similar single-use weapons platforms. Though it is tempting to define these as UGVs, the fact that they served exclusively single use bombs, rather than weapons delivery systems, means that they were more like precision-guided munitions than unmanned ground vehicles. </a:t>
            </a:r>
          </a:p>
          <a:p>
            <a:pPr algn="just"/>
            <a:r>
              <a:rPr lang="en-US" dirty="0"/>
              <a:t>A parallel would be to call a Hellfire missile a drone, rather than the Predator or Reaper that fires the missile and then returns to base to prepare for another mission.</a:t>
            </a:r>
            <a:endParaRPr lang="en-MY" dirty="0"/>
          </a:p>
        </p:txBody>
      </p:sp>
    </p:spTree>
    <p:extLst>
      <p:ext uri="{BB962C8B-B14F-4D97-AF65-F5344CB8AC3E}">
        <p14:creationId xmlns:p14="http://schemas.microsoft.com/office/powerpoint/2010/main" val="342585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4B0909-5A55-B20C-49AD-D64934D4366B}"/>
              </a:ext>
            </a:extLst>
          </p:cNvPr>
          <p:cNvSpPr>
            <a:spLocks noGrp="1"/>
          </p:cNvSpPr>
          <p:nvPr>
            <p:ph idx="1"/>
          </p:nvPr>
        </p:nvSpPr>
        <p:spPr>
          <a:xfrm>
            <a:off x="1013343" y="1427018"/>
            <a:ext cx="5793475" cy="3581400"/>
          </a:xfrm>
        </p:spPr>
        <p:txBody>
          <a:bodyPr>
            <a:normAutofit/>
          </a:bodyPr>
          <a:lstStyle/>
          <a:p>
            <a:pPr algn="just"/>
            <a:r>
              <a:rPr lang="en-US" dirty="0"/>
              <a:t>The UGV did not take its modern form until 1972, when the British Military developed the </a:t>
            </a:r>
            <a:r>
              <a:rPr lang="en-US" dirty="0" err="1"/>
              <a:t>Morfax</a:t>
            </a:r>
            <a:r>
              <a:rPr lang="en-US" dirty="0"/>
              <a:t> Wheelbarrow, the first remote controlled Explosive Ordinance Disposal unit. </a:t>
            </a:r>
          </a:p>
          <a:p>
            <a:pPr algn="just"/>
            <a:r>
              <a:rPr lang="en-US" dirty="0"/>
              <a:t>The Wheelbarrow was created in response to the increasing loss of life and property that resulted from the activities of the Irish Republican Army. The Wheelbarrow laid the basic template for EOD robots, which are the most prolific unmanned ground vehicles in modern militaries.</a:t>
            </a:r>
            <a:endParaRPr lang="en-MY" dirty="0"/>
          </a:p>
        </p:txBody>
      </p:sp>
      <p:sp>
        <p:nvSpPr>
          <p:cNvPr id="12" name="Rectangle 11">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AD06FE5E-E0A2-311C-174E-E9F0384CED55}"/>
              </a:ext>
            </a:extLst>
          </p:cNvPr>
          <p:cNvPicPr>
            <a:picLocks noChangeAspect="1"/>
          </p:cNvPicPr>
          <p:nvPr/>
        </p:nvPicPr>
        <p:blipFill rotWithShape="1">
          <a:blip r:embed="rId2"/>
          <a:srcRect l="21885" r="28363" b="-2"/>
          <a:stretch/>
        </p:blipFill>
        <p:spPr>
          <a:xfrm>
            <a:off x="7612260" y="10"/>
            <a:ext cx="4579739" cy="6857990"/>
          </a:xfrm>
          <a:prstGeom prst="rect">
            <a:avLst/>
          </a:prstGeom>
        </p:spPr>
      </p:pic>
    </p:spTree>
    <p:extLst>
      <p:ext uri="{BB962C8B-B14F-4D97-AF65-F5344CB8AC3E}">
        <p14:creationId xmlns:p14="http://schemas.microsoft.com/office/powerpoint/2010/main" val="45192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Robot system architecture</a:t>
            </a:r>
          </a:p>
        </p:txBody>
      </p:sp>
    </p:spTree>
    <p:extLst>
      <p:ext uri="{BB962C8B-B14F-4D97-AF65-F5344CB8AC3E}">
        <p14:creationId xmlns:p14="http://schemas.microsoft.com/office/powerpoint/2010/main" val="206132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BE2D-3482-63D7-2342-EFBA8B52DD18}"/>
              </a:ext>
            </a:extLst>
          </p:cNvPr>
          <p:cNvSpPr>
            <a:spLocks noGrp="1"/>
          </p:cNvSpPr>
          <p:nvPr>
            <p:ph type="title"/>
          </p:nvPr>
        </p:nvSpPr>
        <p:spPr>
          <a:xfrm>
            <a:off x="2590800" y="67734"/>
            <a:ext cx="7010400" cy="635000"/>
          </a:xfrm>
        </p:spPr>
        <p:txBody>
          <a:bodyPr>
            <a:normAutofit fontScale="90000"/>
          </a:bodyPr>
          <a:lstStyle/>
          <a:p>
            <a:r>
              <a:rPr lang="en-MY" b="1" dirty="0"/>
              <a:t>ROBOT SYSTEM ARCHITECTURE</a:t>
            </a:r>
          </a:p>
        </p:txBody>
      </p:sp>
      <p:pic>
        <p:nvPicPr>
          <p:cNvPr id="1026" name="Picture 2" descr="An integrated UGV-UAV system for construction site data collection -  ScienceDirect">
            <a:extLst>
              <a:ext uri="{FF2B5EF4-FFF2-40B4-BE49-F238E27FC236}">
                <a16:creationId xmlns:a16="http://schemas.microsoft.com/office/drawing/2014/main" id="{38899FED-1E39-F757-E109-1A7A72B84F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5083" y="1028700"/>
            <a:ext cx="960120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7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BE2D-3482-63D7-2342-EFBA8B52DD18}"/>
              </a:ext>
            </a:extLst>
          </p:cNvPr>
          <p:cNvSpPr>
            <a:spLocks noGrp="1"/>
          </p:cNvSpPr>
          <p:nvPr>
            <p:ph type="title"/>
          </p:nvPr>
        </p:nvSpPr>
        <p:spPr>
          <a:xfrm>
            <a:off x="2590800" y="67734"/>
            <a:ext cx="7010400" cy="635000"/>
          </a:xfrm>
        </p:spPr>
        <p:txBody>
          <a:bodyPr>
            <a:normAutofit fontScale="90000"/>
          </a:bodyPr>
          <a:lstStyle/>
          <a:p>
            <a:r>
              <a:rPr lang="en-MY" b="1" dirty="0"/>
              <a:t>ROBOT SYSTEM ARCHITECTURE</a:t>
            </a:r>
          </a:p>
        </p:txBody>
      </p:sp>
      <p:pic>
        <p:nvPicPr>
          <p:cNvPr id="2050" name="Picture 2" descr="Block diagram of the UGV. | Download Scientific Diagram">
            <a:extLst>
              <a:ext uri="{FF2B5EF4-FFF2-40B4-BE49-F238E27FC236}">
                <a16:creationId xmlns:a16="http://schemas.microsoft.com/office/drawing/2014/main" id="{DA4FDABE-7C03-CCBE-3431-06EE06D0AC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7920" y="882072"/>
            <a:ext cx="6293280" cy="509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00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3F272-71DB-AF42-312B-CDC775729AD6}"/>
              </a:ext>
            </a:extLst>
          </p:cNvPr>
          <p:cNvSpPr>
            <a:spLocks noGrp="1"/>
          </p:cNvSpPr>
          <p:nvPr>
            <p:ph type="title"/>
          </p:nvPr>
        </p:nvSpPr>
        <p:spPr/>
        <p:txBody>
          <a:bodyPr/>
          <a:lstStyle/>
          <a:p>
            <a:pPr algn="ctr"/>
            <a:r>
              <a:rPr lang="en-MY" b="1" dirty="0"/>
              <a:t>Robot design vs task</a:t>
            </a:r>
          </a:p>
        </p:txBody>
      </p:sp>
    </p:spTree>
    <p:extLst>
      <p:ext uri="{BB962C8B-B14F-4D97-AF65-F5344CB8AC3E}">
        <p14:creationId xmlns:p14="http://schemas.microsoft.com/office/powerpoint/2010/main" val="1503243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060CE-86C6-60F8-7CAA-03680B2CA9C2}"/>
              </a:ext>
            </a:extLst>
          </p:cNvPr>
          <p:cNvSpPr>
            <a:spLocks noGrp="1"/>
          </p:cNvSpPr>
          <p:nvPr>
            <p:ph type="title"/>
          </p:nvPr>
        </p:nvSpPr>
        <p:spPr>
          <a:xfrm>
            <a:off x="784743" y="685800"/>
            <a:ext cx="5793475" cy="1485900"/>
          </a:xfrm>
        </p:spPr>
        <p:txBody>
          <a:bodyPr>
            <a:normAutofit/>
          </a:bodyPr>
          <a:lstStyle/>
          <a:p>
            <a:r>
              <a:rPr lang="en-MY" b="1" dirty="0"/>
              <a:t>1. MILITARY</a:t>
            </a:r>
          </a:p>
        </p:txBody>
      </p:sp>
      <p:sp>
        <p:nvSpPr>
          <p:cNvPr id="3" name="Content Placeholder 2">
            <a:extLst>
              <a:ext uri="{FF2B5EF4-FFF2-40B4-BE49-F238E27FC236}">
                <a16:creationId xmlns:a16="http://schemas.microsoft.com/office/drawing/2014/main" id="{CAB490F8-DD0E-A82E-A6EF-34AFB779D779}"/>
              </a:ext>
            </a:extLst>
          </p:cNvPr>
          <p:cNvSpPr>
            <a:spLocks noGrp="1"/>
          </p:cNvSpPr>
          <p:nvPr>
            <p:ph idx="1"/>
          </p:nvPr>
        </p:nvSpPr>
        <p:spPr>
          <a:xfrm>
            <a:off x="784743" y="2286000"/>
            <a:ext cx="5793475" cy="3581400"/>
          </a:xfrm>
        </p:spPr>
        <p:txBody>
          <a:bodyPr>
            <a:normAutofit/>
          </a:bodyPr>
          <a:lstStyle/>
          <a:p>
            <a:r>
              <a:rPr lang="en-MY" sz="1400" dirty="0"/>
              <a:t>Military UGV uses include EOD (explosive ordnance disposal), equipment carrying, forward reconnaissance, mobile weapons platforms and manned-unmanned teaming. Many UGV platforms can be quickly reconfigured to perform multiple roles.</a:t>
            </a:r>
          </a:p>
          <a:p>
            <a:r>
              <a:rPr lang="en-US" sz="1400" dirty="0"/>
              <a:t>In keeping with recent trends, unmanned military vehicles are growing increasingly smarter and smaller. Small unmanned ground vehicle technologies help make battlefields safer for humans. </a:t>
            </a:r>
          </a:p>
          <a:p>
            <a:r>
              <a:rPr lang="en-US" sz="1400" dirty="0"/>
              <a:t>These systems demonstrate a robust ability to undertake several high-pressure tasks, including firefighting, public safety, and the delivery of supplies and medications to patients in remote areas. </a:t>
            </a:r>
          </a:p>
          <a:p>
            <a:r>
              <a:rPr lang="en-US" sz="1400" dirty="0"/>
              <a:t>They are especially helpful in defense applications, as their miniature size allows them to reach and operate in re mote locations that may be inaccessible to humans.</a:t>
            </a:r>
            <a:endParaRPr lang="en-MY" sz="1400" dirty="0"/>
          </a:p>
        </p:txBody>
      </p:sp>
      <p:sp>
        <p:nvSpPr>
          <p:cNvPr id="75" name="Rectangle 7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6" name="Picture 4" descr="Phantom Tactical Unmanned Ground Vehicle (UGV) - Army Technology">
            <a:extLst>
              <a:ext uri="{FF2B5EF4-FFF2-40B4-BE49-F238E27FC236}">
                <a16:creationId xmlns:a16="http://schemas.microsoft.com/office/drawing/2014/main" id="{DE5836DD-3D5B-4745-5860-C2CB6446BC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99" r="25416"/>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77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Template>
  <TotalTime>81</TotalTime>
  <Words>705</Words>
  <Application>Microsoft Office PowerPoint</Application>
  <PresentationFormat>Widescreen</PresentationFormat>
  <Paragraphs>41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Franklin Gothic Book</vt:lpstr>
      <vt:lpstr>open sans</vt:lpstr>
      <vt:lpstr>Crop</vt:lpstr>
      <vt:lpstr>Unmanned ground vehicle</vt:lpstr>
      <vt:lpstr>history</vt:lpstr>
      <vt:lpstr>HISTORY OF UGVs</vt:lpstr>
      <vt:lpstr>PowerPoint Presentation</vt:lpstr>
      <vt:lpstr>Robot system architecture</vt:lpstr>
      <vt:lpstr>ROBOT SYSTEM ARCHITECTURE</vt:lpstr>
      <vt:lpstr>ROBOT SYSTEM ARCHITECTURE</vt:lpstr>
      <vt:lpstr>Robot design vs task</vt:lpstr>
      <vt:lpstr>1. MILITARY</vt:lpstr>
      <vt:lpstr>2. AGRICULTURE UGV</vt:lpstr>
      <vt:lpstr>3. COMMERCIAL UGV</vt:lpstr>
      <vt:lpstr>ACTUATOR AND LOCOMOTION</vt:lpstr>
      <vt:lpstr>1. SERVO MOTOR</vt:lpstr>
      <vt:lpstr>Navigation system and controller</vt:lpstr>
      <vt:lpstr>1.. SINGLE BOARD COMPUTER</vt:lpstr>
      <vt:lpstr>2. MINI ITX</vt:lpstr>
      <vt:lpstr>Data collection</vt:lpstr>
      <vt:lpstr>1. LIDAR</vt:lpstr>
      <vt:lpstr>2. RTK GPS</vt:lpstr>
      <vt:lpstr>3. Laser Range Finder IMU</vt:lpstr>
      <vt:lpstr>4. Laser Scanner Camera</vt:lpstr>
      <vt:lpstr>Data transmission</vt:lpstr>
      <vt:lpstr>1. Wireless Network Station</vt:lpstr>
      <vt:lpstr>Power system management</vt:lpstr>
      <vt:lpstr>1. Lead Acid Battery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ground vehicle</dc:title>
  <dc:creator>MUHAMMAD GHAZALI BIN RAMLY</dc:creator>
  <cp:lastModifiedBy>MUHAMMAD GHAZALI BIN RAMLY</cp:lastModifiedBy>
  <cp:revision>1</cp:revision>
  <dcterms:created xsi:type="dcterms:W3CDTF">2022-05-17T15:02:46Z</dcterms:created>
  <dcterms:modified xsi:type="dcterms:W3CDTF">2022-05-17T16:24:44Z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